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6"/>
  </p:notesMasterIdLst>
  <p:sldIdLst>
    <p:sldId id="256" r:id="rId2"/>
    <p:sldId id="257" r:id="rId3"/>
    <p:sldId id="268" r:id="rId4"/>
    <p:sldId id="300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308" r:id="rId13"/>
    <p:sldId id="309" r:id="rId14"/>
    <p:sldId id="286" r:id="rId15"/>
  </p:sldIdLst>
  <p:sldSz cx="9144000" cy="5143500" type="screen16x9"/>
  <p:notesSz cx="6858000" cy="9144000"/>
  <p:embeddedFontLst>
    <p:embeddedFont>
      <p:font typeface="Google Sans" panose="020B0600000101010101" charset="0"/>
      <p:regular r:id="rId17"/>
      <p:bold r:id="rId18"/>
      <p:italic r:id="rId19"/>
      <p:boldItalic r:id="rId20"/>
    </p:embeddedFont>
    <p:embeddedFont>
      <p:font typeface="Google Sans Medium" panose="020B0600000101010101" charset="0"/>
      <p:regular r:id="rId21"/>
      <p:bold r:id="rId22"/>
      <p:italic r:id="rId23"/>
      <p:boldItalic r:id="rId24"/>
    </p:embeddedFont>
    <p:embeddedFont>
      <p:font typeface="Roboto Mono Light" panose="00000009000000000000" pitchFamily="49" charset="0"/>
      <p:regular r:id="rId25"/>
      <p:bold r:id="rId26"/>
      <p:italic r:id="rId27"/>
      <p:boldItalic r:id="rId28"/>
    </p:embeddedFont>
    <p:embeddedFont>
      <p:font typeface="맑은 고딕 Semilight" panose="020B0502040204020203" pitchFamily="50" charset="-127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03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40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8dee1d198_1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8dee1d198_1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(partner logos) - Red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924000" y="1597350"/>
            <a:ext cx="4440300" cy="17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Number">
  <p:cSld name="SECTION_TITLE_AND_DESCRIPTION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title" hasCustomPrompt="1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700"/>
              <a:buNone/>
              <a:defRPr sz="8700">
                <a:solidFill>
                  <a:srgbClr val="202124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74" name="Google Shape;74;p19"/>
          <p:cNvSpPr txBox="1">
            <a:spLocks noGrp="1"/>
          </p:cNvSpPr>
          <p:nvPr>
            <p:ph type="title" idx="2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title" idx="3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pic>
        <p:nvPicPr>
          <p:cNvPr id="76" name="Google Shape;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 hasCustomPrompt="1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None/>
              <a:defRPr sz="9000">
                <a:solidFill>
                  <a:srgbClr val="202124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title" idx="2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title" idx="3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Yellow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Full Screen 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title"/>
          </p:nvPr>
        </p:nvSpPr>
        <p:spPr>
          <a:xfrm>
            <a:off x="1014575" y="1293850"/>
            <a:ext cx="7114800" cy="24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2pPr>
            <a:lvl3pPr lvl="2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3pPr>
            <a:lvl4pPr lvl="3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4pPr>
            <a:lvl5pPr lvl="4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5pPr>
            <a:lvl6pPr lvl="5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6pPr>
            <a:lvl7pPr lvl="6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7pPr>
            <a:lvl8pPr lvl="7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8pPr>
            <a:lvl9pPr lvl="8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Split Screen (partner logos)" userDrawn="1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2" name="Google Shape;24;p5">
            <a:extLst>
              <a:ext uri="{FF2B5EF4-FFF2-40B4-BE49-F238E27FC236}">
                <a16:creationId xmlns:a16="http://schemas.microsoft.com/office/drawing/2014/main" id="{14DD1F9D-6D66-61CE-1A4F-E2FB1B8F43B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51550" y="914400"/>
            <a:ext cx="2451099" cy="1898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Split Screen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794975" y="1333800"/>
            <a:ext cx="3541800" cy="24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Full Screen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740450" y="1030300"/>
            <a:ext cx="3669600" cy="24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4" r:id="rId2"/>
    <p:sldLayoutId id="2147483656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5" r:id="rId10"/>
    <p:sldLayoutId id="214748366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맑은 고딕 Semilight" panose="020B0502040204020203" pitchFamily="50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7254594" cy="16389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실습 과제 </a:t>
            </a:r>
            <a:r>
              <a:rPr lang="en-US" altLang="ko-KR" sz="4400" dirty="0"/>
              <a:t>2-3, 2-4</a:t>
            </a:r>
            <a:br>
              <a:rPr lang="en-US" altLang="ko-KR" sz="4400" dirty="0"/>
            </a:br>
            <a:r>
              <a:rPr lang="ko-KR" altLang="en-US" sz="4400" dirty="0"/>
              <a:t>소켓 프로그래밍</a:t>
            </a:r>
            <a:endParaRPr sz="4400" dirty="0"/>
          </a:p>
        </p:txBody>
      </p:sp>
      <p:sp>
        <p:nvSpPr>
          <p:cNvPr id="2" name="Google Shape;91;p22">
            <a:extLst>
              <a:ext uri="{FF2B5EF4-FFF2-40B4-BE49-F238E27FC236}">
                <a16:creationId xmlns:a16="http://schemas.microsoft.com/office/drawing/2014/main" id="{67757C8A-96AB-29A7-629F-2C263FBF2691}"/>
              </a:ext>
            </a:extLst>
          </p:cNvPr>
          <p:cNvSpPr txBox="1">
            <a:spLocks/>
          </p:cNvSpPr>
          <p:nvPr/>
        </p:nvSpPr>
        <p:spPr>
          <a:xfrm>
            <a:off x="430400" y="3220572"/>
            <a:ext cx="5634224" cy="961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Google Sans"/>
              <a:buNone/>
              <a:defRPr sz="4200" b="1" i="0" u="none" strike="noStrike" cap="none">
                <a:solidFill>
                  <a:schemeClr val="dk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altLang="ko-KR" sz="1800" dirty="0"/>
              <a:t>20204062 </a:t>
            </a:r>
            <a:r>
              <a:rPr lang="ko-KR" altLang="en-US" sz="1800" dirty="0"/>
              <a:t>이인규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7810A-3747-F2D7-9EF6-386170C5A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과제 </a:t>
            </a:r>
            <a:r>
              <a:rPr lang="en-US" altLang="ko-KR" dirty="0"/>
              <a:t>2-5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13B8A3-1D81-6CA7-32D1-AE0502520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172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8" y="274246"/>
            <a:ext cx="8415442" cy="755700"/>
          </a:xfrm>
        </p:spPr>
        <p:txBody>
          <a:bodyPr anchor="t"/>
          <a:lstStyle/>
          <a:p>
            <a:r>
              <a:rPr lang="ko-KR" altLang="en-US" dirty="0"/>
              <a:t>임의의 채팅 프로그램 소스 </a:t>
            </a:r>
            <a:r>
              <a:rPr lang="en-US" altLang="ko-KR" dirty="0"/>
              <a:t>- Client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0906" y="953933"/>
            <a:ext cx="3496234" cy="3915322"/>
          </a:xfrm>
        </p:spPr>
        <p:txBody>
          <a:bodyPr/>
          <a:lstStyle/>
          <a:p>
            <a:pPr marL="127000" indent="0">
              <a:buNone/>
            </a:pPr>
            <a:r>
              <a:rPr lang="ko-KR" altLang="en-US" dirty="0"/>
              <a:t>클라이언트와 서버가 서로 연결 후 채팅을 나눌 수 있는 프로그램입니다</a:t>
            </a:r>
            <a:r>
              <a:rPr lang="en-US" altLang="ko-KR" dirty="0"/>
              <a:t>.</a:t>
            </a:r>
          </a:p>
          <a:p>
            <a:pPr marL="127000" indent="0">
              <a:buNone/>
            </a:pPr>
            <a:endParaRPr lang="en-US" altLang="ko-KR" dirty="0"/>
          </a:p>
          <a:p>
            <a:pPr marL="127000" indent="0">
              <a:buNone/>
            </a:pPr>
            <a:r>
              <a:rPr lang="ko-KR" altLang="en-US" dirty="0"/>
              <a:t>해당 코드는 클라이언트 코드이며</a:t>
            </a:r>
            <a:r>
              <a:rPr lang="en-US" altLang="ko-KR" dirty="0"/>
              <a:t>, </a:t>
            </a:r>
            <a:r>
              <a:rPr lang="ko-KR" altLang="en-US" dirty="0"/>
              <a:t>쓰레드를 통해 작동합니다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FCCA4D-931E-17AC-2021-1FB582D96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7" y="953933"/>
            <a:ext cx="4791744" cy="391532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A7149B1-427C-AE15-0733-74F4F63A6872}"/>
              </a:ext>
            </a:extLst>
          </p:cNvPr>
          <p:cNvSpPr/>
          <p:nvPr/>
        </p:nvSpPr>
        <p:spPr>
          <a:xfrm>
            <a:off x="800100" y="3348318"/>
            <a:ext cx="4303341" cy="180093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15DCF95-E82E-F6EA-A743-53BE4F786E6B}"/>
              </a:ext>
            </a:extLst>
          </p:cNvPr>
          <p:cNvCxnSpPr>
            <a:cxnSpLocks/>
          </p:cNvCxnSpPr>
          <p:nvPr/>
        </p:nvCxnSpPr>
        <p:spPr>
          <a:xfrm flipV="1">
            <a:off x="5103441" y="2571750"/>
            <a:ext cx="248488" cy="86661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019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8" y="274246"/>
            <a:ext cx="8415442" cy="755700"/>
          </a:xfrm>
        </p:spPr>
        <p:txBody>
          <a:bodyPr anchor="t"/>
          <a:lstStyle/>
          <a:p>
            <a:r>
              <a:rPr lang="ko-KR" altLang="en-US" dirty="0"/>
              <a:t>임의의 채팅 프로그램 소스 </a:t>
            </a:r>
            <a:r>
              <a:rPr lang="en-US" altLang="ko-KR" dirty="0"/>
              <a:t>- Server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6300" y="1029946"/>
            <a:ext cx="4040840" cy="3962081"/>
          </a:xfrm>
        </p:spPr>
        <p:txBody>
          <a:bodyPr/>
          <a:lstStyle/>
          <a:p>
            <a:pPr marL="127000" indent="0">
              <a:buNone/>
            </a:pPr>
            <a:r>
              <a:rPr lang="ko-KR" altLang="en-US" dirty="0"/>
              <a:t>클라이언트와 서버가 서로 연결 후 채팅을 나눌 수 있는 프로그램입니다</a:t>
            </a:r>
            <a:r>
              <a:rPr lang="en-US" altLang="ko-KR" dirty="0"/>
              <a:t>.</a:t>
            </a:r>
          </a:p>
          <a:p>
            <a:pPr marL="127000" indent="0">
              <a:buNone/>
            </a:pPr>
            <a:endParaRPr lang="en-US" altLang="ko-KR" dirty="0"/>
          </a:p>
          <a:p>
            <a:pPr marL="127000" indent="0">
              <a:buNone/>
            </a:pPr>
            <a:r>
              <a:rPr lang="ko-KR" altLang="en-US" dirty="0"/>
              <a:t>해당 코드는 서버 코드이며</a:t>
            </a:r>
            <a:r>
              <a:rPr lang="en-US" altLang="ko-KR" dirty="0"/>
              <a:t>, </a:t>
            </a:r>
            <a:r>
              <a:rPr lang="ko-KR" altLang="en-US" dirty="0"/>
              <a:t>쓰레드를 통해 작동하며</a:t>
            </a:r>
            <a:r>
              <a:rPr lang="en-US" altLang="ko-KR" dirty="0"/>
              <a:t>, </a:t>
            </a:r>
            <a:r>
              <a:rPr lang="en-US" altLang="ko-KR" dirty="0" err="1"/>
              <a:t>serverRecv</a:t>
            </a:r>
            <a:r>
              <a:rPr lang="en-US" altLang="ko-KR" dirty="0"/>
              <a:t>() </a:t>
            </a:r>
            <a:r>
              <a:rPr lang="ko-KR" altLang="en-US" dirty="0"/>
              <a:t>함수가 클라이언트의 채팅을 전송합니다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88EADC-10C4-C5B1-BDAE-DF8266231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7" y="1029946"/>
            <a:ext cx="4260303" cy="396208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A20B7A5-E0EA-4F0D-CEE4-84D526B6CBB1}"/>
              </a:ext>
            </a:extLst>
          </p:cNvPr>
          <p:cNvSpPr/>
          <p:nvPr/>
        </p:nvSpPr>
        <p:spPr>
          <a:xfrm>
            <a:off x="739588" y="1690628"/>
            <a:ext cx="3832413" cy="752289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31254FE-993E-AAE7-E69B-4FC9837A699D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572001" y="2066773"/>
            <a:ext cx="188258" cy="50497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102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8" y="274246"/>
            <a:ext cx="8415442" cy="755700"/>
          </a:xfrm>
        </p:spPr>
        <p:txBody>
          <a:bodyPr anchor="t"/>
          <a:lstStyle/>
          <a:p>
            <a:r>
              <a:rPr lang="ko-KR" altLang="en-US" dirty="0"/>
              <a:t>임의의 채팅 프로그램 실행 결과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6F49E72-F2EF-2D6E-799E-7E8E2CCB6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8" y="1029946"/>
            <a:ext cx="7991861" cy="3911564"/>
          </a:xfrm>
          <a:prstGeom prst="rect">
            <a:avLst/>
          </a:prstGeom>
        </p:spPr>
      </p:pic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736C333D-4627-B759-0F62-78B449031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4878" y="3724835"/>
            <a:ext cx="6010834" cy="485929"/>
          </a:xfrm>
          <a:solidFill>
            <a:schemeClr val="bg1"/>
          </a:solidFill>
          <a:ln w="28575">
            <a:solidFill>
              <a:srgbClr val="3C81F3"/>
            </a:solidFill>
          </a:ln>
        </p:spPr>
        <p:txBody>
          <a:bodyPr/>
          <a:lstStyle/>
          <a:p>
            <a:pPr marL="127000" indent="0">
              <a:buNone/>
            </a:pPr>
            <a:r>
              <a:rPr lang="ko-KR" altLang="en-US" dirty="0"/>
              <a:t>서버와 클라이언트의 채팅이 전송되는 모습을 볼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8699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BAA65-1B5A-875B-EB68-FEB63A4CF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3307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9E49A-6091-9332-C812-3CA1283C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291" y="1978617"/>
            <a:ext cx="7577418" cy="2060822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2400" dirty="0"/>
              <a:t>과제 내용</a:t>
            </a:r>
            <a:br>
              <a:rPr lang="en-US" altLang="ko-KR" sz="2400" dirty="0"/>
            </a:br>
            <a:br>
              <a:rPr lang="en-US" altLang="ko-KR" sz="2400" dirty="0"/>
            </a:br>
            <a:r>
              <a:rPr lang="ko-KR" altLang="en-US" sz="2400" dirty="0"/>
              <a:t>실습 과제 </a:t>
            </a:r>
            <a:r>
              <a:rPr lang="en-US" altLang="ko-KR" sz="2400" dirty="0"/>
              <a:t>2-4</a:t>
            </a:r>
            <a:br>
              <a:rPr lang="en-US" altLang="ko-KR" sz="2400" dirty="0"/>
            </a:br>
            <a:r>
              <a:rPr lang="en-US" altLang="ko-KR" sz="2400" dirty="0"/>
              <a:t>- UDP/TCP </a:t>
            </a:r>
            <a:r>
              <a:rPr lang="ko-KR" altLang="en-US" sz="2400" dirty="0"/>
              <a:t>클라이언트</a:t>
            </a:r>
            <a:r>
              <a:rPr lang="en-US" altLang="ko-KR" sz="2400" dirty="0"/>
              <a:t>/</a:t>
            </a:r>
            <a:r>
              <a:rPr lang="ko-KR" altLang="en-US" sz="2400" dirty="0"/>
              <a:t>서버 예제 프로그램을 작성</a:t>
            </a:r>
            <a:r>
              <a:rPr lang="en-US" altLang="ko-KR" sz="2400" dirty="0"/>
              <a:t>, </a:t>
            </a:r>
            <a:r>
              <a:rPr lang="ko-KR" altLang="en-US" sz="2400" dirty="0"/>
              <a:t>실행한     </a:t>
            </a:r>
            <a:br>
              <a:rPr lang="en-US" altLang="ko-KR" sz="2400" dirty="0"/>
            </a:br>
            <a:r>
              <a:rPr lang="en-US" altLang="ko-KR" sz="2400" dirty="0"/>
              <a:t>  </a:t>
            </a:r>
            <a:r>
              <a:rPr lang="ko-KR" altLang="en-US" sz="2400" dirty="0"/>
              <a:t>후 분석</a:t>
            </a:r>
            <a:br>
              <a:rPr lang="en-US" altLang="ko-KR" sz="2400" dirty="0"/>
            </a:br>
            <a:br>
              <a:rPr lang="en-US" altLang="ko-KR" sz="2400" dirty="0"/>
            </a:br>
            <a:r>
              <a:rPr lang="ko-KR" altLang="en-US" sz="2400" dirty="0"/>
              <a:t>실습 과제 </a:t>
            </a:r>
            <a:r>
              <a:rPr lang="en-US" altLang="ko-KR" sz="2400" dirty="0"/>
              <a:t>2-5</a:t>
            </a:r>
            <a:br>
              <a:rPr lang="en-US" altLang="ko-KR" sz="2400" dirty="0"/>
            </a:br>
            <a:r>
              <a:rPr lang="en-US" altLang="ko-KR" sz="2400" dirty="0"/>
              <a:t>- </a:t>
            </a:r>
            <a:r>
              <a:rPr lang="ko-KR" altLang="en-US" sz="2400" dirty="0"/>
              <a:t>임의의 네트워크 소켓 프로그램 작성</a:t>
            </a:r>
            <a:r>
              <a:rPr lang="en-US" altLang="ko-KR" sz="2400" dirty="0"/>
              <a:t>, </a:t>
            </a:r>
            <a:r>
              <a:rPr lang="ko-KR" altLang="en-US" sz="2400" dirty="0"/>
              <a:t>실행한 후 분석</a:t>
            </a:r>
            <a:br>
              <a:rPr lang="en-US" altLang="ko-KR" dirty="0"/>
            </a:br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3735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7810A-3747-F2D7-9EF6-386170C5A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과제 </a:t>
            </a:r>
            <a:r>
              <a:rPr lang="en-US" altLang="ko-KR" dirty="0"/>
              <a:t>2-4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13B8A3-1D81-6CA7-32D1-AE0502520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89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8" y="274246"/>
            <a:ext cx="8415442" cy="755700"/>
          </a:xfrm>
        </p:spPr>
        <p:txBody>
          <a:bodyPr anchor="t"/>
          <a:lstStyle/>
          <a:p>
            <a:r>
              <a:rPr lang="en-US" altLang="ko-KR" dirty="0"/>
              <a:t>UDP </a:t>
            </a:r>
            <a:r>
              <a:rPr lang="ko-KR" altLang="en-US" dirty="0"/>
              <a:t>예제 프로그램 소스 </a:t>
            </a:r>
            <a:r>
              <a:rPr lang="en-US" altLang="ko-KR" dirty="0"/>
              <a:t>- Client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7" y="3233279"/>
            <a:ext cx="8415442" cy="1635976"/>
          </a:xfrm>
        </p:spPr>
        <p:txBody>
          <a:bodyPr/>
          <a:lstStyle/>
          <a:p>
            <a:pPr marL="127000" indent="0">
              <a:buNone/>
            </a:pPr>
            <a:r>
              <a:rPr lang="en-US" altLang="ko-KR" dirty="0"/>
              <a:t>UDP </a:t>
            </a:r>
            <a:r>
              <a:rPr lang="ko-KR" altLang="en-US" dirty="0"/>
              <a:t>방식에서 클라이언트는 서버의 </a:t>
            </a:r>
            <a:r>
              <a:rPr lang="en-US" altLang="ko-KR" dirty="0" err="1"/>
              <a:t>ip</a:t>
            </a:r>
            <a:r>
              <a:rPr lang="ko-KR" altLang="en-US" dirty="0"/>
              <a:t>와 함께 </a:t>
            </a:r>
            <a:r>
              <a:rPr lang="ko-KR" altLang="en-US" dirty="0" err="1"/>
              <a:t>데이터그램을</a:t>
            </a:r>
            <a:r>
              <a:rPr lang="ko-KR" altLang="en-US" dirty="0"/>
              <a:t> 생성해 서버로 전달합니다</a:t>
            </a:r>
            <a:r>
              <a:rPr lang="en-US" altLang="ko-KR" dirty="0"/>
              <a:t>.</a:t>
            </a:r>
          </a:p>
          <a:p>
            <a:pPr marL="127000" indent="0">
              <a:buNone/>
            </a:pPr>
            <a:r>
              <a:rPr lang="ko-KR" altLang="en-US" dirty="0"/>
              <a:t>그 후 서버는 답변을 생성 후 클라이언트로 재전송합니다</a:t>
            </a:r>
            <a:r>
              <a:rPr lang="en-US" altLang="ko-KR" dirty="0"/>
              <a:t>.</a:t>
            </a:r>
          </a:p>
          <a:p>
            <a:pPr marL="127000" indent="0">
              <a:buNone/>
            </a:pPr>
            <a:r>
              <a:rPr lang="ko-KR" altLang="en-US" dirty="0"/>
              <a:t>이때 데이터의 전송 오류에 관해서는 판단하지 않습니다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6DBD89-2B18-45DE-67CC-90E050716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8" y="1029946"/>
            <a:ext cx="5125165" cy="207674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09632A7-220F-698D-7FAC-A0B9DA4A5A49}"/>
              </a:ext>
            </a:extLst>
          </p:cNvPr>
          <p:cNvSpPr/>
          <p:nvPr/>
        </p:nvSpPr>
        <p:spPr>
          <a:xfrm>
            <a:off x="820270" y="1798383"/>
            <a:ext cx="3146611" cy="185058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F95A3D0-0A1C-B453-CA24-87096806FDA5}"/>
              </a:ext>
            </a:extLst>
          </p:cNvPr>
          <p:cNvSpPr/>
          <p:nvPr/>
        </p:nvSpPr>
        <p:spPr>
          <a:xfrm>
            <a:off x="5580528" y="1266369"/>
            <a:ext cx="3146611" cy="284635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/>
                </a:solidFill>
              </a:rPr>
              <a:t>클라이언트의 </a:t>
            </a:r>
            <a:r>
              <a:rPr lang="ko-KR" altLang="en-US" dirty="0" err="1">
                <a:solidFill>
                  <a:schemeClr val="accent1"/>
                </a:solidFill>
              </a:rPr>
              <a:t>데이터그램</a:t>
            </a:r>
            <a:r>
              <a:rPr lang="ko-KR" altLang="en-US" dirty="0">
                <a:solidFill>
                  <a:schemeClr val="accent1"/>
                </a:solidFill>
              </a:rPr>
              <a:t> 생성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F0C9B3B-3BA0-4D31-0B8B-FD2F8F951C5E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3966881" y="1408687"/>
            <a:ext cx="1613647" cy="48222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BB117CA-31EA-1B7F-0EA0-8FD007875A96}"/>
              </a:ext>
            </a:extLst>
          </p:cNvPr>
          <p:cNvSpPr/>
          <p:nvPr/>
        </p:nvSpPr>
        <p:spPr>
          <a:xfrm>
            <a:off x="6382781" y="2287115"/>
            <a:ext cx="1542103" cy="284635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accent1"/>
                </a:solidFill>
              </a:rPr>
              <a:t>서버에서 온 답변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C077C79-E3FF-B56D-65AB-956A9DD9D27F}"/>
              </a:ext>
            </a:extLst>
          </p:cNvPr>
          <p:cNvSpPr/>
          <p:nvPr/>
        </p:nvSpPr>
        <p:spPr>
          <a:xfrm>
            <a:off x="817787" y="2343627"/>
            <a:ext cx="4440009" cy="185058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817A913-16BC-89F4-2045-D9A8F05EFB25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5264523" y="2429433"/>
            <a:ext cx="1118258" cy="2421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20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8" y="274246"/>
            <a:ext cx="8415442" cy="755700"/>
          </a:xfrm>
        </p:spPr>
        <p:txBody>
          <a:bodyPr anchor="t"/>
          <a:lstStyle/>
          <a:p>
            <a:r>
              <a:rPr lang="en-US" altLang="ko-KR" dirty="0"/>
              <a:t>UDP </a:t>
            </a:r>
            <a:r>
              <a:rPr lang="ko-KR" altLang="en-US" dirty="0"/>
              <a:t>예제 프로그램 소스 </a:t>
            </a:r>
            <a:r>
              <a:rPr lang="en-US" altLang="ko-KR" dirty="0"/>
              <a:t>- Server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7" y="3233279"/>
            <a:ext cx="8415442" cy="1635976"/>
          </a:xfrm>
        </p:spPr>
        <p:txBody>
          <a:bodyPr/>
          <a:lstStyle/>
          <a:p>
            <a:pPr marL="127000" indent="0">
              <a:buNone/>
            </a:pPr>
            <a:r>
              <a:rPr lang="en-US" altLang="ko-KR" dirty="0"/>
              <a:t>UDP </a:t>
            </a:r>
            <a:r>
              <a:rPr lang="ko-KR" altLang="en-US" dirty="0"/>
              <a:t>방식에서 서버는 클라이언트가 보낸 데이터 그램을 답장 작성 후 재전송 합니다</a:t>
            </a:r>
            <a:r>
              <a:rPr lang="en-US" altLang="ko-KR" dirty="0"/>
              <a:t>.</a:t>
            </a:r>
          </a:p>
          <a:p>
            <a:pPr marL="127000" indent="0">
              <a:buNone/>
            </a:pPr>
            <a:r>
              <a:rPr lang="ko-KR" altLang="en-US" dirty="0"/>
              <a:t>이때 데이터의 전송 오류에 관해서는 판단하지 않습니다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4EBA99B-A47C-C9FF-0C97-0EEB7127F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7" y="894353"/>
            <a:ext cx="5296639" cy="223868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1E02ED1-8013-0CEB-1422-A73C5B7A1593}"/>
              </a:ext>
            </a:extLst>
          </p:cNvPr>
          <p:cNvSpPr/>
          <p:nvPr/>
        </p:nvSpPr>
        <p:spPr>
          <a:xfrm>
            <a:off x="1069041" y="2207084"/>
            <a:ext cx="3449171" cy="185058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F6239A-DDB4-0425-7963-3A749EA1E58F}"/>
              </a:ext>
            </a:extLst>
          </p:cNvPr>
          <p:cNvSpPr/>
          <p:nvPr/>
        </p:nvSpPr>
        <p:spPr>
          <a:xfrm>
            <a:off x="5907566" y="1286540"/>
            <a:ext cx="2924737" cy="284635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/>
                </a:solidFill>
              </a:rPr>
              <a:t>클라이언트에서 보낸 데이터 그램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88CE15F-14FA-6B4E-775A-41CE754E48A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4518212" y="1428858"/>
            <a:ext cx="1389354" cy="87075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1218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8" y="274246"/>
            <a:ext cx="8415442" cy="755700"/>
          </a:xfrm>
        </p:spPr>
        <p:txBody>
          <a:bodyPr anchor="t"/>
          <a:lstStyle/>
          <a:p>
            <a:r>
              <a:rPr lang="en-US" altLang="ko-KR" dirty="0"/>
              <a:t>UDP </a:t>
            </a:r>
            <a:r>
              <a:rPr lang="ko-KR" altLang="en-US" dirty="0"/>
              <a:t>예제 프로그램 실행 결과</a:t>
            </a:r>
          </a:p>
        </p:txBody>
      </p:sp>
      <p:pic>
        <p:nvPicPr>
          <p:cNvPr id="6" name="그림 5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5A5A95D3-7A20-4844-AFDB-D174A4C74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8" y="1029946"/>
            <a:ext cx="8728828" cy="3371904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758F50F-F52F-808A-C5D1-DDFD1778ED44}"/>
              </a:ext>
            </a:extLst>
          </p:cNvPr>
          <p:cNvCxnSpPr>
            <a:cxnSpLocks/>
          </p:cNvCxnSpPr>
          <p:nvPr/>
        </p:nvCxnSpPr>
        <p:spPr>
          <a:xfrm flipV="1">
            <a:off x="2131359" y="2013805"/>
            <a:ext cx="3372795" cy="158328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162C854-6AF2-4299-660C-D31F118A09E0}"/>
              </a:ext>
            </a:extLst>
          </p:cNvPr>
          <p:cNvCxnSpPr>
            <a:cxnSpLocks/>
          </p:cNvCxnSpPr>
          <p:nvPr/>
        </p:nvCxnSpPr>
        <p:spPr>
          <a:xfrm flipV="1">
            <a:off x="2131359" y="2188617"/>
            <a:ext cx="3372795" cy="182533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12F604F4-398E-620F-4EAB-743D2CA66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9407" y="3597088"/>
            <a:ext cx="4067733" cy="485929"/>
          </a:xfrm>
          <a:solidFill>
            <a:schemeClr val="bg1"/>
          </a:solidFill>
          <a:ln w="28575">
            <a:solidFill>
              <a:srgbClr val="3C81F3"/>
            </a:solidFill>
          </a:ln>
        </p:spPr>
        <p:txBody>
          <a:bodyPr/>
          <a:lstStyle/>
          <a:p>
            <a:pPr marL="127000" indent="0">
              <a:buNone/>
            </a:pPr>
            <a:r>
              <a:rPr lang="en-US" altLang="ko-KR" dirty="0"/>
              <a:t>2</a:t>
            </a:r>
            <a:r>
              <a:rPr lang="ko-KR" altLang="en-US" dirty="0"/>
              <a:t>개의 전송이 모두 제대로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9669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8" y="274246"/>
            <a:ext cx="8415442" cy="755700"/>
          </a:xfrm>
        </p:spPr>
        <p:txBody>
          <a:bodyPr anchor="t"/>
          <a:lstStyle/>
          <a:p>
            <a:r>
              <a:rPr lang="en-US" altLang="ko-KR" dirty="0"/>
              <a:t>TCP </a:t>
            </a:r>
            <a:r>
              <a:rPr lang="ko-KR" altLang="en-US" dirty="0"/>
              <a:t>예제 프로그램 소스 </a:t>
            </a:r>
            <a:r>
              <a:rPr lang="en-US" altLang="ko-KR" dirty="0"/>
              <a:t>- Client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7" y="3233279"/>
            <a:ext cx="8415442" cy="1635976"/>
          </a:xfrm>
        </p:spPr>
        <p:txBody>
          <a:bodyPr/>
          <a:lstStyle/>
          <a:p>
            <a:pPr marL="127000" indent="0">
              <a:buNone/>
            </a:pPr>
            <a:r>
              <a:rPr lang="en-US" altLang="ko-KR" dirty="0"/>
              <a:t>TCP </a:t>
            </a:r>
            <a:r>
              <a:rPr lang="ko-KR" altLang="en-US" dirty="0"/>
              <a:t>방식에서의 클라이언트는 우선 서버와 연결을 진행합니다</a:t>
            </a:r>
            <a:r>
              <a:rPr lang="en-US" altLang="ko-KR" dirty="0"/>
              <a:t>.</a:t>
            </a:r>
          </a:p>
          <a:p>
            <a:pPr marL="127000" indent="0">
              <a:buNone/>
            </a:pPr>
            <a:r>
              <a:rPr lang="ko-KR" altLang="en-US" dirty="0"/>
              <a:t>그후 서버에 요청을 전송합니다</a:t>
            </a:r>
            <a:r>
              <a:rPr lang="en-US" altLang="ko-KR" dirty="0"/>
              <a:t>.</a:t>
            </a:r>
          </a:p>
          <a:p>
            <a:pPr marL="127000" indent="0">
              <a:buNone/>
            </a:pPr>
            <a:r>
              <a:rPr lang="ko-KR" altLang="en-US" dirty="0"/>
              <a:t>그리고 서버에서 보낸 답장을 받습니다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F41FAD8-6D1B-E126-0F59-ACAA9A312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7" y="1029946"/>
            <a:ext cx="4163006" cy="208626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7123968-0930-E096-69B1-CEC23840BCD5}"/>
              </a:ext>
            </a:extLst>
          </p:cNvPr>
          <p:cNvSpPr/>
          <p:nvPr/>
        </p:nvSpPr>
        <p:spPr>
          <a:xfrm>
            <a:off x="746312" y="1985200"/>
            <a:ext cx="3714944" cy="185058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F168EA2-3225-AFD4-8064-BECD7BC39859}"/>
              </a:ext>
            </a:extLst>
          </p:cNvPr>
          <p:cNvSpPr/>
          <p:nvPr/>
        </p:nvSpPr>
        <p:spPr>
          <a:xfrm>
            <a:off x="5625247" y="1246198"/>
            <a:ext cx="1676506" cy="284635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/>
                </a:solidFill>
              </a:rPr>
              <a:t>서버와 연결 진행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693C705-6F2F-683B-11E4-16558980CC4D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4461256" y="1388516"/>
            <a:ext cx="1163991" cy="68921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3010A14-59CB-FD29-19CA-FBBF55012A63}"/>
              </a:ext>
            </a:extLst>
          </p:cNvPr>
          <p:cNvSpPr/>
          <p:nvPr/>
        </p:nvSpPr>
        <p:spPr>
          <a:xfrm>
            <a:off x="746312" y="2526288"/>
            <a:ext cx="3714944" cy="185058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7AE315A-5A03-6970-9D9D-22DF714E732E}"/>
              </a:ext>
            </a:extLst>
          </p:cNvPr>
          <p:cNvSpPr/>
          <p:nvPr/>
        </p:nvSpPr>
        <p:spPr>
          <a:xfrm>
            <a:off x="5625246" y="1787286"/>
            <a:ext cx="1804253" cy="284635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/>
                </a:solidFill>
              </a:rPr>
              <a:t>서버에서 보낸 답장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DE34C20-A4A0-4CEF-BCC6-A6CF1D441F8E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4461256" y="1929604"/>
            <a:ext cx="1163990" cy="68921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410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8" y="274246"/>
            <a:ext cx="8415442" cy="755700"/>
          </a:xfrm>
        </p:spPr>
        <p:txBody>
          <a:bodyPr anchor="t"/>
          <a:lstStyle/>
          <a:p>
            <a:r>
              <a:rPr lang="en-US" altLang="ko-KR" dirty="0"/>
              <a:t>TCP </a:t>
            </a:r>
            <a:r>
              <a:rPr lang="ko-KR" altLang="en-US" dirty="0"/>
              <a:t>예제 프로그램 소스 </a:t>
            </a:r>
            <a:r>
              <a:rPr lang="en-US" altLang="ko-KR" dirty="0"/>
              <a:t>- Server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7" y="3758453"/>
            <a:ext cx="6801797" cy="1110802"/>
          </a:xfrm>
        </p:spPr>
        <p:txBody>
          <a:bodyPr/>
          <a:lstStyle/>
          <a:p>
            <a:pPr marL="127000" indent="0">
              <a:buNone/>
            </a:pPr>
            <a:r>
              <a:rPr lang="en-US" altLang="ko-KR" dirty="0"/>
              <a:t>TCP </a:t>
            </a:r>
            <a:r>
              <a:rPr lang="ko-KR" altLang="en-US" dirty="0"/>
              <a:t>방식에서의 서버는 클라이언트와 연결을 진행합니다</a:t>
            </a:r>
            <a:r>
              <a:rPr lang="en-US" altLang="ko-KR" dirty="0"/>
              <a:t>.</a:t>
            </a:r>
          </a:p>
          <a:p>
            <a:pPr marL="127000" indent="0">
              <a:buNone/>
            </a:pPr>
            <a:r>
              <a:rPr lang="ko-KR" altLang="en-US" dirty="0"/>
              <a:t>그 후 클라이언트가 보낸 요청을 받은 후 전송이 실패했다면 다시 전송을 받습니다</a:t>
            </a:r>
            <a:r>
              <a:rPr lang="en-US" altLang="ko-KR" dirty="0"/>
              <a:t>.</a:t>
            </a:r>
          </a:p>
          <a:p>
            <a:pPr marL="127000" indent="0">
              <a:buNone/>
            </a:pPr>
            <a:r>
              <a:rPr lang="ko-KR" altLang="en-US" dirty="0"/>
              <a:t>전송이 성공되었다면</a:t>
            </a:r>
            <a:r>
              <a:rPr lang="en-US" altLang="ko-KR" dirty="0"/>
              <a:t>, </a:t>
            </a:r>
            <a:r>
              <a:rPr lang="ko-KR" altLang="en-US" dirty="0"/>
              <a:t>클라이언트에 답장을 보냅니다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DE6C33D-0805-83CB-3591-DE9BC5983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7" y="1029946"/>
            <a:ext cx="4648849" cy="260068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6A0381C-13FA-C1EF-A7A0-632DF80EE71D}"/>
              </a:ext>
            </a:extLst>
          </p:cNvPr>
          <p:cNvSpPr/>
          <p:nvPr/>
        </p:nvSpPr>
        <p:spPr>
          <a:xfrm>
            <a:off x="759760" y="2528048"/>
            <a:ext cx="4187338" cy="180093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69A704-D13C-E48D-EF1A-EBD63D3B8277}"/>
              </a:ext>
            </a:extLst>
          </p:cNvPr>
          <p:cNvSpPr/>
          <p:nvPr/>
        </p:nvSpPr>
        <p:spPr>
          <a:xfrm>
            <a:off x="5638693" y="1253835"/>
            <a:ext cx="2348859" cy="276998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accent1"/>
                </a:solidFill>
              </a:rPr>
              <a:t>클라이언트와 연결 진행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EC3F754-3A9E-A2FD-BD9F-26D2227D65D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4947098" y="1392334"/>
            <a:ext cx="691595" cy="122576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1B2BEF2-B510-3A16-C770-FBF8636D2641}"/>
              </a:ext>
            </a:extLst>
          </p:cNvPr>
          <p:cNvSpPr/>
          <p:nvPr/>
        </p:nvSpPr>
        <p:spPr>
          <a:xfrm>
            <a:off x="759760" y="3057228"/>
            <a:ext cx="4187338" cy="185058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5A76078-E710-1F99-79FA-4A8BD6E8D861}"/>
              </a:ext>
            </a:extLst>
          </p:cNvPr>
          <p:cNvSpPr/>
          <p:nvPr/>
        </p:nvSpPr>
        <p:spPr>
          <a:xfrm>
            <a:off x="5897904" y="2318226"/>
            <a:ext cx="2089648" cy="284635"/>
          </a:xfrm>
          <a:prstGeom prst="rect">
            <a:avLst/>
          </a:prstGeom>
          <a:noFill/>
          <a:ln>
            <a:solidFill>
              <a:srgbClr val="3C81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/>
                </a:solidFill>
              </a:rPr>
              <a:t>클라이언트에 답장 전송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A07635D-8CA3-677A-D66A-EA1E53D14C03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 flipV="1">
            <a:off x="4947098" y="2460544"/>
            <a:ext cx="950806" cy="68921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007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8" y="274246"/>
            <a:ext cx="8415442" cy="755700"/>
          </a:xfrm>
        </p:spPr>
        <p:txBody>
          <a:bodyPr anchor="t"/>
          <a:lstStyle/>
          <a:p>
            <a:r>
              <a:rPr lang="en-US" altLang="ko-KR" dirty="0"/>
              <a:t>TCP </a:t>
            </a:r>
            <a:r>
              <a:rPr lang="ko-KR" altLang="en-US" dirty="0"/>
              <a:t>예제 프로그램 실행결과</a:t>
            </a:r>
          </a:p>
        </p:txBody>
      </p:sp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7A73D92A-2943-F1CE-1ECF-2C3BA0AB9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7" y="1029946"/>
            <a:ext cx="8092153" cy="3732648"/>
          </a:xfrm>
          <a:prstGeom prst="rect">
            <a:avLst/>
          </a:prstGeom>
        </p:spPr>
      </p:pic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EC01D477-EAD1-A12D-0ABC-0212C25A8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9407" y="3597088"/>
            <a:ext cx="4067733" cy="485929"/>
          </a:xfrm>
          <a:solidFill>
            <a:schemeClr val="bg1"/>
          </a:solidFill>
          <a:ln w="28575">
            <a:solidFill>
              <a:srgbClr val="3C81F3"/>
            </a:solidFill>
          </a:ln>
        </p:spPr>
        <p:txBody>
          <a:bodyPr/>
          <a:lstStyle/>
          <a:p>
            <a:pPr marL="127000" indent="0">
              <a:buNone/>
            </a:pPr>
            <a:r>
              <a:rPr lang="en-US" altLang="ko-KR" dirty="0"/>
              <a:t>3</a:t>
            </a:r>
            <a:r>
              <a:rPr lang="ko-KR" altLang="en-US" dirty="0"/>
              <a:t>개의 전송이 모두 제대로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3496394"/>
      </p:ext>
    </p:extLst>
  </p:cSld>
  <p:clrMapOvr>
    <a:masterClrMapping/>
  </p:clrMapOvr>
</p:sld>
</file>

<file path=ppt/theme/theme1.xml><?xml version="1.0" encoding="utf-8"?>
<a:theme xmlns:a="http://schemas.openxmlformats.org/drawingml/2006/main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298</Words>
  <Application>Microsoft Office PowerPoint</Application>
  <PresentationFormat>화면 슬라이드 쇼(16:9)</PresentationFormat>
  <Paragraphs>42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 Semilight</vt:lpstr>
      <vt:lpstr>Arial</vt:lpstr>
      <vt:lpstr>Google Sans Medium</vt:lpstr>
      <vt:lpstr>Google Sans</vt:lpstr>
      <vt:lpstr>Roboto Mono Light</vt:lpstr>
      <vt:lpstr>DevFest 2021</vt:lpstr>
      <vt:lpstr>실습 과제 2-3, 2-4 소켓 프로그래밍</vt:lpstr>
      <vt:lpstr>과제 내용  실습 과제 2-4 - UDP/TCP 클라이언트/서버 예제 프로그램을 작성, 실행한        후 분석  실습 과제 2-5 - 임의의 네트워크 소켓 프로그램 작성, 실행한 후 분석  </vt:lpstr>
      <vt:lpstr>실습 과제 2-4</vt:lpstr>
      <vt:lpstr>UDP 예제 프로그램 소스 - Client</vt:lpstr>
      <vt:lpstr>UDP 예제 프로그램 소스 - Server</vt:lpstr>
      <vt:lpstr>UDP 예제 프로그램 실행 결과</vt:lpstr>
      <vt:lpstr>TCP 예제 프로그램 소스 - Client</vt:lpstr>
      <vt:lpstr>TCP 예제 프로그램 소스 - Server</vt:lpstr>
      <vt:lpstr>TCP 예제 프로그램 실행결과</vt:lpstr>
      <vt:lpstr>실습 과제 2-5</vt:lpstr>
      <vt:lpstr>임의의 채팅 프로그램 소스 - Client</vt:lpstr>
      <vt:lpstr>임의의 채팅 프로그램 소스 - Server</vt:lpstr>
      <vt:lpstr>임의의 채팅 프로그램 실행 결과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Onboarding Kit for New GDSC Leads 2023-24</dc:title>
  <dc:creator>In Gyu Lee</dc:creator>
  <cp:lastModifiedBy>In Gyu Lee</cp:lastModifiedBy>
  <cp:revision>247</cp:revision>
  <dcterms:modified xsi:type="dcterms:W3CDTF">2023-10-04T16:58:16Z</dcterms:modified>
</cp:coreProperties>
</file>